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5" r:id="rId2"/>
    <p:sldId id="256" r:id="rId3"/>
    <p:sldId id="257" r:id="rId4"/>
    <p:sldId id="258" r:id="rId5"/>
    <p:sldId id="259" r:id="rId6"/>
    <p:sldId id="260" r:id="rId7"/>
    <p:sldId id="266" r:id="rId8"/>
    <p:sldId id="261" r:id="rId9"/>
    <p:sldId id="268" r:id="rId10"/>
    <p:sldId id="262" r:id="rId11"/>
    <p:sldId id="267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384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29EC8-A2C1-481C-B77B-2F2F2CD0BA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4AA08-264D-462E-A74E-FBFAC0EB7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3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4AA08-264D-462E-A74E-FBFAC0EB71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33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F34A-2C9B-558B-8604-602DB94EC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614476"/>
            <a:ext cx="10972800" cy="4381806"/>
          </a:xfrm>
        </p:spPr>
        <p:txBody>
          <a:bodyPr>
            <a:normAutofit/>
          </a:bodyPr>
          <a:lstStyle/>
          <a:p>
            <a:r>
              <a:rPr lang="en-US" b="1" dirty="0"/>
              <a:t>NLP Analysis of Federal</a:t>
            </a:r>
            <a:br>
              <a:rPr lang="en-US" b="1" dirty="0"/>
            </a:br>
            <a:r>
              <a:rPr lang="en-US" b="1" dirty="0"/>
              <a:t>Reserve Meeting Minutes and Economic</a:t>
            </a:r>
            <a:br>
              <a:rPr lang="en-US" b="1" dirty="0"/>
            </a:br>
            <a:r>
              <a:rPr lang="en-US" b="1" dirty="0"/>
              <a:t>Indicators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97F02-6A4E-B68D-45F0-55EFB048BCEC}"/>
              </a:ext>
            </a:extLst>
          </p:cNvPr>
          <p:cNvSpPr txBox="1"/>
          <p:nvPr/>
        </p:nvSpPr>
        <p:spPr>
          <a:xfrm>
            <a:off x="3364992" y="4593946"/>
            <a:ext cx="506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Killari Limbachiya</a:t>
            </a:r>
          </a:p>
        </p:txBody>
      </p:sp>
    </p:spTree>
    <p:extLst>
      <p:ext uri="{BB962C8B-B14F-4D97-AF65-F5344CB8AC3E}">
        <p14:creationId xmlns:p14="http://schemas.microsoft.com/office/powerpoint/2010/main" val="3891815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7009"/>
            <a:ext cx="10972800" cy="1143000"/>
          </a:xfrm>
        </p:spPr>
        <p:txBody>
          <a:bodyPr/>
          <a:lstStyle/>
          <a:p>
            <a:r>
              <a:rPr dirty="0"/>
              <a:t>Topic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5938A-27BE-43B4-894E-6CE74F8DEEC7}"/>
              </a:ext>
            </a:extLst>
          </p:cNvPr>
          <p:cNvSpPr txBox="1"/>
          <p:nvPr/>
        </p:nvSpPr>
        <p:spPr>
          <a:xfrm>
            <a:off x="5959042" y="1389888"/>
            <a:ext cx="59765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Coherence Score by Number of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coherence score tells how meaningful or interpretable the topics 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Topic model with 5 topics gave the highest coherence score (~0.362), meaning it's the best balance of clarity and separation.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Adding more than 5 topics didn’t improve the model – scores became flat or slightly worse.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4BDAB-B8EF-E792-43B1-CB69D1DB7EF7}"/>
              </a:ext>
            </a:extLst>
          </p:cNvPr>
          <p:cNvSpPr txBox="1"/>
          <p:nvPr/>
        </p:nvSpPr>
        <p:spPr>
          <a:xfrm>
            <a:off x="196699" y="4388262"/>
            <a:ext cx="534822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latin typeface="Calibri (Body)"/>
              </a:rPr>
              <a:t>Topic Distribution Across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Topic 4 appears most frequently in the documents (over 40 occurrences), showing it's the dominant theme.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The most common words across all topics are rate, inflation, market, committee, and federal — typical financial terms.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</a:rPr>
              <a:t>Topic 1 is the least common, indicating it's either too narrow or only relevant to a few documents.</a:t>
            </a:r>
          </a:p>
        </p:txBody>
      </p:sp>
      <p:pic>
        <p:nvPicPr>
          <p:cNvPr id="4100" name="Picture 4" descr="Uploaded image">
            <a:extLst>
              <a:ext uri="{FF2B5EF4-FFF2-40B4-BE49-F238E27FC236}">
                <a16:creationId xmlns:a16="http://schemas.microsoft.com/office/drawing/2014/main" id="{81CCAFC1-F76B-3A2D-4C44-DF28B078E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07" y="1296188"/>
            <a:ext cx="5185415" cy="2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ploaded image">
            <a:extLst>
              <a:ext uri="{FF2B5EF4-FFF2-40B4-BE49-F238E27FC236}">
                <a16:creationId xmlns:a16="http://schemas.microsoft.com/office/drawing/2014/main" id="{F7A98572-698E-00AD-6470-15BCA69D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01" y="3518534"/>
            <a:ext cx="6096000" cy="30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E2FB3-5EBE-7F50-AED3-2512EE511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5B9-E216-4F71-D6D7-86A2F2EE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7009"/>
            <a:ext cx="10972800" cy="1143000"/>
          </a:xfrm>
        </p:spPr>
        <p:txBody>
          <a:bodyPr/>
          <a:lstStyle/>
          <a:p>
            <a:r>
              <a:rPr dirty="0"/>
              <a:t>Topic 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1A83-0C58-8F4C-E9BD-CD3233D5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42" y="1417638"/>
            <a:ext cx="5348223" cy="3511949"/>
          </a:xfrm>
          <a:prstGeom prst="rect">
            <a:avLst/>
          </a:prstGeom>
        </p:spPr>
      </p:pic>
      <p:pic>
        <p:nvPicPr>
          <p:cNvPr id="4098" name="Picture 2" descr="Uploaded image">
            <a:extLst>
              <a:ext uri="{FF2B5EF4-FFF2-40B4-BE49-F238E27FC236}">
                <a16:creationId xmlns:a16="http://schemas.microsoft.com/office/drawing/2014/main" id="{D0D690F5-07B3-0BC1-4B04-0ECC1C72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50" y="3877057"/>
            <a:ext cx="6083808" cy="2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211020-C189-F781-F301-51A91B618095}"/>
              </a:ext>
            </a:extLst>
          </p:cNvPr>
          <p:cNvSpPr txBox="1"/>
          <p:nvPr/>
        </p:nvSpPr>
        <p:spPr>
          <a:xfrm>
            <a:off x="6027725" y="1528877"/>
            <a:ext cx="59765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Topic Distribution Over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From 2015 to 2020, Topic 4 dominated consistently in every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Starting 2022, Topic 2 becomes more frequent, reflecting a shift in focus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introduction of Topic 3 and Topic 1 in later years shows how discussions became more diversified or detailed.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2F81B-6BBB-07F0-7C74-2B0545F1DC7F}"/>
              </a:ext>
            </a:extLst>
          </p:cNvPr>
          <p:cNvSpPr txBox="1"/>
          <p:nvPr/>
        </p:nvSpPr>
        <p:spPr>
          <a:xfrm>
            <a:off x="196699" y="4929587"/>
            <a:ext cx="53482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 err="1"/>
              <a:t>Intertopic</a:t>
            </a:r>
            <a:r>
              <a:rPr lang="en-US" b="1" dirty="0"/>
              <a:t> Distance Map (</a:t>
            </a:r>
            <a:r>
              <a:rPr lang="en-US" b="1" dirty="0" err="1"/>
              <a:t>LDAvis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big, central bubble (Topic 1) covers a large portion of the data, showing it's the main theme.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Topics 2, 3, and 4 are closer to Topic 1, meaning there’s some overlap between their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Key recurring terms include market, inflation, rate, federal, and committee — central to Fed communications.</a:t>
            </a:r>
          </a:p>
        </p:txBody>
      </p:sp>
    </p:spTree>
    <p:extLst>
      <p:ext uri="{BB962C8B-B14F-4D97-AF65-F5344CB8AC3E}">
        <p14:creationId xmlns:p14="http://schemas.microsoft.com/office/powerpoint/2010/main" val="337679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736" y="0"/>
            <a:ext cx="10972800" cy="1143000"/>
          </a:xfrm>
        </p:spPr>
        <p:txBody>
          <a:bodyPr/>
          <a:lstStyle/>
          <a:p>
            <a:r>
              <a:rPr dirty="0"/>
              <a:t>Economic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72745"/>
            <a:ext cx="4584192" cy="5862218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6400" b="1" dirty="0"/>
              <a:t>Positive Sentiment is Strongly Linked to Overall Sentiment:</a:t>
            </a:r>
          </a:p>
          <a:p>
            <a:pPr>
              <a:lnSpc>
                <a:spcPct val="120000"/>
              </a:lnSpc>
            </a:pPr>
            <a:r>
              <a:rPr lang="en-US" sz="5600" dirty="0"/>
              <a:t>The compound score (overall sentiment) is highly positively correlated with pos (positive sentiment) at 0.76, which makes sense because more positive words lead to a higher compound score.</a:t>
            </a:r>
          </a:p>
          <a:p>
            <a:pPr>
              <a:lnSpc>
                <a:spcPct val="120000"/>
              </a:lnSpc>
            </a:pPr>
            <a:r>
              <a:rPr lang="en-US" sz="5600" dirty="0"/>
              <a:t>neg (negative sentiment) shows a strong negative correlation with both compound (-0.52) and pos (-0.35), meaning when negativity increases, overall and positive sentiment scores drop.</a:t>
            </a:r>
          </a:p>
          <a:p>
            <a:pPr>
              <a:lnSpc>
                <a:spcPct val="120000"/>
              </a:lnSpc>
            </a:pPr>
            <a:r>
              <a:rPr lang="en-US" sz="5600" dirty="0"/>
              <a:t>The neu (neutral) sentiment has weak correlations with other sentiment scores and almost zero correlation with most economic indicators — it stays relatively stable.</a:t>
            </a:r>
          </a:p>
          <a:p>
            <a:pPr>
              <a:lnSpc>
                <a:spcPct val="120000"/>
              </a:lnSpc>
            </a:pPr>
            <a:r>
              <a:rPr lang="en-US" sz="5600" dirty="0"/>
              <a:t>There’s a positive correlation (0.32) between compound and Unemployment, meaning documents with better sentiment are slightly linked with higher unemployment — this may reflect delayed reporting or context.</a:t>
            </a:r>
          </a:p>
          <a:p>
            <a:pPr>
              <a:lnSpc>
                <a:spcPct val="120000"/>
              </a:lnSpc>
            </a:pPr>
            <a:r>
              <a:rPr lang="en-US" sz="5600" dirty="0"/>
              <a:t>CPI (inflation measure) and </a:t>
            </a:r>
            <a:r>
              <a:rPr lang="en-US" sz="5600" dirty="0" err="1"/>
              <a:t>FedFundsRate</a:t>
            </a:r>
            <a:r>
              <a:rPr lang="en-US" sz="5600" dirty="0"/>
              <a:t> are highly correlated (0.87), which aligns with real-world economics — interest rates often follow inflation trends.</a:t>
            </a:r>
          </a:p>
          <a:p>
            <a:pPr>
              <a:lnSpc>
                <a:spcPct val="120000"/>
              </a:lnSpc>
            </a:pPr>
            <a:r>
              <a:rPr lang="en-US" sz="5600" dirty="0"/>
              <a:t>neg sentiment is positively correlated with </a:t>
            </a:r>
            <a:r>
              <a:rPr lang="en-US" sz="5600" dirty="0" err="1"/>
              <a:t>FedFundsRate</a:t>
            </a:r>
            <a:r>
              <a:rPr lang="en-US" sz="5600" dirty="0"/>
              <a:t> (0.31), suggesting discussions are more negative when interest rates are high, possibly due to concerns about tighter economic policy.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0AEE6-7EDE-BC56-FEF2-1AC3CB07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92" y="1417638"/>
            <a:ext cx="6809065" cy="48149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Modern NLP reveals deeper insights vs classical methods.</a:t>
            </a:r>
          </a:p>
          <a:p>
            <a:r>
              <a:t>FOMC language shows predictive power on economic trends.</a:t>
            </a:r>
          </a:p>
          <a:p>
            <a:r>
              <a:t>Next: Fine-tune FinBERT, real-time analysis, dashboard deployment.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800" b="1" dirty="0"/>
              <a:t>Background</a:t>
            </a:r>
          </a:p>
          <a:p>
            <a:r>
              <a:rPr lang="en-US" dirty="0"/>
              <a:t>Natural Language Processing (NLP) plays a crucial role in extracting insights from institutional</a:t>
            </a:r>
          </a:p>
          <a:p>
            <a:r>
              <a:rPr lang="en-US" dirty="0"/>
              <a:t>communications, particularly in the financial sector. The Federal Reserve's meeting minutes</a:t>
            </a:r>
          </a:p>
          <a:p>
            <a:r>
              <a:rPr lang="en-US" dirty="0"/>
              <a:t>contain valuable information about monetary policy, economic outlook, and market sentiment.</a:t>
            </a:r>
          </a:p>
          <a:p>
            <a:r>
              <a:rPr lang="en-US" dirty="0"/>
              <a:t>Financial analysts, economists, policymakers, and investors use NLP to analyze trends in central</a:t>
            </a:r>
          </a:p>
          <a:p>
            <a:r>
              <a:rPr lang="en-US" dirty="0"/>
              <a:t>bank communications to anticipate policy changes and economic shifts.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b="1" dirty="0"/>
              <a:t>Organizations utilize central bank communication analysis for:</a:t>
            </a:r>
          </a:p>
          <a:p>
            <a:r>
              <a:rPr lang="en-US" dirty="0"/>
              <a:t>Market Predictions – Financial institutions monitor central bank language for signals about</a:t>
            </a:r>
          </a:p>
          <a:p>
            <a:r>
              <a:rPr lang="en-US" dirty="0"/>
              <a:t>future interest rate changes and economic outlook.</a:t>
            </a:r>
          </a:p>
          <a:p>
            <a:r>
              <a:rPr lang="en-US" dirty="0"/>
              <a:t>Policy Analysis – Economists track shifts in central bank rhetoric to understand evolving</a:t>
            </a:r>
          </a:p>
          <a:p>
            <a:r>
              <a:rPr lang="en-US" dirty="0"/>
              <a:t>monetary policy frameworks.</a:t>
            </a:r>
          </a:p>
          <a:p>
            <a:r>
              <a:rPr lang="en-US" dirty="0"/>
              <a:t>Sentiment Tracking – Tracking the sentiment in monetary policy statements helps gauge the</a:t>
            </a:r>
          </a:p>
          <a:p>
            <a:r>
              <a:rPr lang="en-US" dirty="0"/>
              <a:t>central bank's confidence in economic conditions.</a:t>
            </a:r>
          </a:p>
          <a:p>
            <a:r>
              <a:rPr lang="en-US" dirty="0"/>
              <a:t>Risk Assessment – Financial institutions use central bank communication analysis to identify</a:t>
            </a:r>
          </a:p>
          <a:p>
            <a:r>
              <a:rPr lang="en-US" dirty="0"/>
              <a:t>potential economic risks and policy uncertainties.</a:t>
            </a:r>
          </a:p>
          <a:p>
            <a:r>
              <a:rPr lang="en-US" dirty="0"/>
              <a:t>Economic Forecasting – Analyzing the relationship between central bank language and</a:t>
            </a:r>
          </a:p>
          <a:p>
            <a:r>
              <a:rPr lang="en-US" dirty="0"/>
              <a:t>economic indicators helps improve economic forecasts.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6958"/>
            <a:ext cx="10972800" cy="1143000"/>
          </a:xfrm>
        </p:spPr>
        <p:txBody>
          <a:bodyPr/>
          <a:lstStyle/>
          <a:p>
            <a:r>
              <a:rPr dirty="0"/>
              <a:t>Data Collection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23384-2595-F122-FDD7-A97E5233B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042"/>
            <a:ext cx="12192000" cy="31206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82DA7-4A15-C035-A21C-DCFDEE36BB08}"/>
              </a:ext>
            </a:extLst>
          </p:cNvPr>
          <p:cNvSpPr txBox="1"/>
          <p:nvPr/>
        </p:nvSpPr>
        <p:spPr>
          <a:xfrm>
            <a:off x="219456" y="4410687"/>
            <a:ext cx="117628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Date Range: Took user input to specify a custom start and end date, filtering out COVID-era years (2020–2021).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Scraped from Federal Reserve Website: Collected FOMC transcript links from both current and historical archive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Parsed Relevant Links: Used regex to extract only those URLs matching meeting minutes formats (e.g., minutesYYYYMMDD.htm).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Extracted Content: For each valid link, scraped the transcript text from the webpage's main div using </a:t>
            </a:r>
            <a:r>
              <a:rPr lang="en-US" dirty="0" err="1"/>
              <a:t>BeautifulSoup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the </a:t>
            </a:r>
            <a:r>
              <a:rPr lang="en-US" dirty="0" err="1"/>
              <a:t>DataFrame</a:t>
            </a:r>
            <a:r>
              <a:rPr lang="en-US" dirty="0"/>
              <a:t>: Compiled structured data (URL, date, year, month, day, content) into a clean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df_transcripts</a:t>
            </a:r>
            <a:r>
              <a:rPr lang="en-US" dirty="0"/>
              <a:t> for downstream analysis.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End-to-End 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DCC2FA-B398-5A91-8904-7964F46511A6}"/>
              </a:ext>
            </a:extLst>
          </p:cNvPr>
          <p:cNvSpPr/>
          <p:nvPr/>
        </p:nvSpPr>
        <p:spPr>
          <a:xfrm>
            <a:off x="793699" y="1792224"/>
            <a:ext cx="1726387" cy="1294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Data Collection</a:t>
            </a:r>
          </a:p>
        </p:txBody>
      </p:sp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ED3FD74E-B343-C1A7-759A-C2315E01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9693" y="190926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A8BB80-3CB9-F6CA-484F-C8B3D915C82A}"/>
              </a:ext>
            </a:extLst>
          </p:cNvPr>
          <p:cNvSpPr txBox="1"/>
          <p:nvPr/>
        </p:nvSpPr>
        <p:spPr>
          <a:xfrm>
            <a:off x="674826" y="3204057"/>
            <a:ext cx="19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Scrape FOMC meeting transcripts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DB0DF5-51ED-9D3F-550C-B3E8E59B2AE7}"/>
              </a:ext>
            </a:extLst>
          </p:cNvPr>
          <p:cNvCxnSpPr>
            <a:stCxn id="6" idx="3"/>
          </p:cNvCxnSpPr>
          <p:nvPr/>
        </p:nvCxnSpPr>
        <p:spPr>
          <a:xfrm>
            <a:off x="2520086" y="2439619"/>
            <a:ext cx="6693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0EE77EB-BAE2-AB15-B5BC-648F1C2102EB}"/>
              </a:ext>
            </a:extLst>
          </p:cNvPr>
          <p:cNvSpPr/>
          <p:nvPr/>
        </p:nvSpPr>
        <p:spPr>
          <a:xfrm>
            <a:off x="3189427" y="1792224"/>
            <a:ext cx="1726387" cy="1294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1F1A62-FB90-0B7C-E009-10EA1132417D}"/>
              </a:ext>
            </a:extLst>
          </p:cNvPr>
          <p:cNvSpPr/>
          <p:nvPr/>
        </p:nvSpPr>
        <p:spPr>
          <a:xfrm>
            <a:off x="5585155" y="1792224"/>
            <a:ext cx="1982420" cy="12947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Sentiment Analysis (VADER)</a:t>
            </a:r>
          </a:p>
        </p:txBody>
      </p:sp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05922A81-D008-414C-F6A3-EBDC7CEBD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865523">
            <a:off x="3564709" y="1741017"/>
            <a:ext cx="975823" cy="975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92494F-1CDA-63FB-7BB9-9A2DB1DA1D35}"/>
              </a:ext>
            </a:extLst>
          </p:cNvPr>
          <p:cNvSpPr txBox="1"/>
          <p:nvPr/>
        </p:nvSpPr>
        <p:spPr>
          <a:xfrm>
            <a:off x="3189426" y="3204057"/>
            <a:ext cx="1726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Clean and tokenize the 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FEF9AB-C446-039D-6E43-B3EB3556844E}"/>
              </a:ext>
            </a:extLst>
          </p:cNvPr>
          <p:cNvCxnSpPr/>
          <p:nvPr/>
        </p:nvCxnSpPr>
        <p:spPr>
          <a:xfrm>
            <a:off x="4915814" y="2439615"/>
            <a:ext cx="6693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Statistics with solid fill">
            <a:extLst>
              <a:ext uri="{FF2B5EF4-FFF2-40B4-BE49-F238E27FC236}">
                <a16:creationId xmlns:a16="http://schemas.microsoft.com/office/drawing/2014/main" id="{15F24D09-9B49-3E62-3148-35C3D41587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1771727"/>
            <a:ext cx="795901" cy="7959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0D17A9-D1E6-FEBB-6026-80F29BB1C82B}"/>
              </a:ext>
            </a:extLst>
          </p:cNvPr>
          <p:cNvSpPr txBox="1"/>
          <p:nvPr/>
        </p:nvSpPr>
        <p:spPr>
          <a:xfrm>
            <a:off x="5658307" y="3204057"/>
            <a:ext cx="1982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Classical and modern approaches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6AFA18-ADDD-ED08-921D-C5295F96BD03}"/>
              </a:ext>
            </a:extLst>
          </p:cNvPr>
          <p:cNvSpPr/>
          <p:nvPr/>
        </p:nvSpPr>
        <p:spPr>
          <a:xfrm>
            <a:off x="8236916" y="1771727"/>
            <a:ext cx="1982420" cy="12947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Topic Modeling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35D8DD-D23E-AF6D-007A-E7C055DFB38D}"/>
              </a:ext>
            </a:extLst>
          </p:cNvPr>
          <p:cNvCxnSpPr/>
          <p:nvPr/>
        </p:nvCxnSpPr>
        <p:spPr>
          <a:xfrm>
            <a:off x="7567575" y="2449364"/>
            <a:ext cx="6693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8B001E3-4FB0-5583-82DB-4A4F95C4BCE4}"/>
              </a:ext>
            </a:extLst>
          </p:cNvPr>
          <p:cNvSpPr txBox="1"/>
          <p:nvPr/>
        </p:nvSpPr>
        <p:spPr>
          <a:xfrm>
            <a:off x="8218936" y="3204057"/>
            <a:ext cx="1982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LDA – Topic Modeling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078E57-5605-2D40-48FE-C41B8721668D}"/>
              </a:ext>
            </a:extLst>
          </p:cNvPr>
          <p:cNvSpPr/>
          <p:nvPr/>
        </p:nvSpPr>
        <p:spPr>
          <a:xfrm>
            <a:off x="8236916" y="4235731"/>
            <a:ext cx="1982420" cy="12947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Transformer based sentiment analysis</a:t>
            </a:r>
          </a:p>
        </p:txBody>
      </p:sp>
      <p:pic>
        <p:nvPicPr>
          <p:cNvPr id="28" name="Graphic 27" descr="Presentation with pie chart with solid fill">
            <a:extLst>
              <a:ext uri="{FF2B5EF4-FFF2-40B4-BE49-F238E27FC236}">
                <a16:creationId xmlns:a16="http://schemas.microsoft.com/office/drawing/2014/main" id="{F3F84CDD-EFF0-EDDC-E047-E6F1E731F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7514" y="1842758"/>
            <a:ext cx="914400" cy="914400"/>
          </a:xfrm>
          <a:prstGeom prst="rect">
            <a:avLst/>
          </a:prstGeom>
        </p:spPr>
      </p:pic>
      <p:pic>
        <p:nvPicPr>
          <p:cNvPr id="30" name="Graphic 29" descr="Bar graph with downward trend with solid fill">
            <a:extLst>
              <a:ext uri="{FF2B5EF4-FFF2-40B4-BE49-F238E27FC236}">
                <a16:creationId xmlns:a16="http://schemas.microsoft.com/office/drawing/2014/main" id="{D64A9D21-B816-0470-5D13-D180F0B744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7514" y="4171493"/>
            <a:ext cx="854049" cy="854049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D5C5F27-DFA8-17AC-CE47-F855A5220AE2}"/>
              </a:ext>
            </a:extLst>
          </p:cNvPr>
          <p:cNvCxnSpPr>
            <a:cxnSpLocks/>
            <a:stCxn id="21" idx="3"/>
            <a:endCxn id="26" idx="3"/>
          </p:cNvCxnSpPr>
          <p:nvPr/>
        </p:nvCxnSpPr>
        <p:spPr>
          <a:xfrm>
            <a:off x="10219336" y="2419119"/>
            <a:ext cx="12700" cy="246400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2AF2EA-F61F-430C-6923-EB86FA7BD785}"/>
              </a:ext>
            </a:extLst>
          </p:cNvPr>
          <p:cNvSpPr txBox="1"/>
          <p:nvPr/>
        </p:nvSpPr>
        <p:spPr>
          <a:xfrm>
            <a:off x="8245906" y="5676596"/>
            <a:ext cx="196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Modern NLP Approach – FINBERT Sentiment Analysis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41B3E9-86F6-9221-97A9-CF819D0F215F}"/>
              </a:ext>
            </a:extLst>
          </p:cNvPr>
          <p:cNvSpPr/>
          <p:nvPr/>
        </p:nvSpPr>
        <p:spPr>
          <a:xfrm>
            <a:off x="5585155" y="4235730"/>
            <a:ext cx="1982420" cy="12947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Extractive Summarization</a:t>
            </a:r>
          </a:p>
        </p:txBody>
      </p:sp>
      <p:pic>
        <p:nvPicPr>
          <p:cNvPr id="38" name="Graphic 37" descr="Clipboard with solid fill">
            <a:extLst>
              <a:ext uri="{FF2B5EF4-FFF2-40B4-BE49-F238E27FC236}">
                <a16:creationId xmlns:a16="http://schemas.microsoft.com/office/drawing/2014/main" id="{69A8B508-85A6-D4D8-0523-D87B011341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6960" y="4184192"/>
            <a:ext cx="841350" cy="8413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71A9BD-2D5D-4EA9-2C9A-18D662DD23B5}"/>
              </a:ext>
            </a:extLst>
          </p:cNvPr>
          <p:cNvSpPr txBox="1"/>
          <p:nvPr/>
        </p:nvSpPr>
        <p:spPr>
          <a:xfrm>
            <a:off x="5585155" y="5799706"/>
            <a:ext cx="1982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FINBERT Extractive Summarization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1622B3-086E-AB91-BF84-B7396DC8646A}"/>
              </a:ext>
            </a:extLst>
          </p:cNvPr>
          <p:cNvSpPr/>
          <p:nvPr/>
        </p:nvSpPr>
        <p:spPr>
          <a:xfrm>
            <a:off x="2969970" y="4235731"/>
            <a:ext cx="1982420" cy="12947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Topic Extraction</a:t>
            </a:r>
          </a:p>
        </p:txBody>
      </p:sp>
      <p:pic>
        <p:nvPicPr>
          <p:cNvPr id="42" name="Graphic 41" descr="Pie chart with solid fill">
            <a:extLst>
              <a:ext uri="{FF2B5EF4-FFF2-40B4-BE49-F238E27FC236}">
                <a16:creationId xmlns:a16="http://schemas.microsoft.com/office/drawing/2014/main" id="{3865DB67-2D9A-D701-645A-E155472F44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59480" y="4235731"/>
            <a:ext cx="914400" cy="91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C91508A-BDE8-D6ED-983A-55CDACD84B06}"/>
              </a:ext>
            </a:extLst>
          </p:cNvPr>
          <p:cNvSpPr txBox="1"/>
          <p:nvPr/>
        </p:nvSpPr>
        <p:spPr>
          <a:xfrm>
            <a:off x="2969970" y="5799706"/>
            <a:ext cx="1945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FINBERT Topic Extraction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BA9202-3B74-470C-233B-CBA3A9388385}"/>
              </a:ext>
            </a:extLst>
          </p:cNvPr>
          <p:cNvCxnSpPr>
            <a:stCxn id="26" idx="1"/>
            <a:endCxn id="36" idx="3"/>
          </p:cNvCxnSpPr>
          <p:nvPr/>
        </p:nvCxnSpPr>
        <p:spPr>
          <a:xfrm flipH="1" flipV="1">
            <a:off x="7567575" y="4883122"/>
            <a:ext cx="66934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A3A558-C4D1-DC16-CD06-D2C1D473AA59}"/>
              </a:ext>
            </a:extLst>
          </p:cNvPr>
          <p:cNvCxnSpPr>
            <a:stCxn id="36" idx="1"/>
            <a:endCxn id="40" idx="3"/>
          </p:cNvCxnSpPr>
          <p:nvPr/>
        </p:nvCxnSpPr>
        <p:spPr>
          <a:xfrm flipH="1">
            <a:off x="4952390" y="4883122"/>
            <a:ext cx="6327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20D0D4-2A27-59FA-2BFB-7DD9E01D4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387" y="1582568"/>
            <a:ext cx="5893613" cy="209627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206E8-5583-7421-9185-45EA8BA5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910" y="1828800"/>
            <a:ext cx="6284090" cy="2382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AF9F95-4555-3676-E8A1-6A0EEC01FB2F}"/>
              </a:ext>
            </a:extLst>
          </p:cNvPr>
          <p:cNvSpPr txBox="1"/>
          <p:nvPr/>
        </p:nvSpPr>
        <p:spPr>
          <a:xfrm>
            <a:off x="402336" y="4308653"/>
            <a:ext cx="1147023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From 2015 to 2023, the Federal Reserve held about 8 meetings every year.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is no meeting data for 2020 and 2021 because those years were skipped due to COVID.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number of meetings in 2025 is low, likely because the year is not finished yet.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2019, the meeting transcripts were the longest, meaning more was discussed or written.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After 2021, the transcripts got shorter, maybe because the meetings were shorter or more to the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6388"/>
            <a:ext cx="10972800" cy="1143000"/>
          </a:xfrm>
        </p:spPr>
        <p:txBody>
          <a:bodyPr/>
          <a:lstStyle/>
          <a:p>
            <a:r>
              <a:rPr dirty="0"/>
              <a:t>Text 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4F0A2-61B9-EEAF-8DE0-54DE426CD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214" y="1423442"/>
            <a:ext cx="5079186" cy="50584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Cleaned text using </a:t>
            </a:r>
            <a:r>
              <a:rPr lang="en-US" dirty="0" err="1"/>
              <a:t>spaCy</a:t>
            </a:r>
            <a:r>
              <a:rPr lang="en-US" dirty="0"/>
              <a:t>.</a:t>
            </a:r>
          </a:p>
          <a:p>
            <a:r>
              <a:rPr lang="en-US" dirty="0"/>
              <a:t>Custom cleaning function: (</a:t>
            </a:r>
            <a:r>
              <a:rPr lang="en-US" dirty="0" err="1"/>
              <a:t>minimal_clean</a:t>
            </a:r>
            <a:r>
              <a:rPr lang="en-US" dirty="0"/>
              <a:t>) is applied to the content to remove: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URLs (http, www)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Email addresses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Extra spaces</a:t>
            </a:r>
          </a:p>
          <a:p>
            <a:r>
              <a:rPr lang="en-US" dirty="0"/>
              <a:t>HTML tags are also removed using </a:t>
            </a:r>
            <a:r>
              <a:rPr lang="en-US" dirty="0" err="1"/>
              <a:t>BeautifulSoup</a:t>
            </a:r>
            <a:r>
              <a:rPr lang="en-US" dirty="0"/>
              <a:t>, leaving only the readable text.</a:t>
            </a:r>
          </a:p>
          <a:p>
            <a:r>
              <a:rPr lang="en-US" dirty="0"/>
              <a:t>The cleaned output is stored in a new column called </a:t>
            </a:r>
            <a:r>
              <a:rPr lang="en-US" dirty="0" err="1"/>
              <a:t>cleaned_text</a:t>
            </a:r>
            <a:r>
              <a:rPr lang="en-US" dirty="0"/>
              <a:t> in 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df_merged</a:t>
            </a:r>
            <a:r>
              <a:rPr lang="en-US" dirty="0"/>
              <a:t>.</a:t>
            </a:r>
          </a:p>
          <a:p>
            <a:r>
              <a:rPr lang="en-US" dirty="0"/>
              <a:t>A confirmation </a:t>
            </a:r>
            <a:r>
              <a:rPr lang="en-US"/>
              <a:t>message "Texts </a:t>
            </a:r>
            <a:r>
              <a:rPr lang="en-US" dirty="0"/>
              <a:t>cleaned." is printed after successful cleaning.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ABFC8-172B-1317-E00B-41713137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94" y="1417638"/>
            <a:ext cx="5569305" cy="50584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41275-EC7C-068B-0D3A-45927B155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AFA0-1B63-5B5F-5BB3-B35A8DC2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6388"/>
            <a:ext cx="10972800" cy="1143000"/>
          </a:xfrm>
        </p:spPr>
        <p:txBody>
          <a:bodyPr>
            <a:normAutofit fontScale="90000"/>
          </a:bodyPr>
          <a:lstStyle/>
          <a:p>
            <a:r>
              <a:rPr dirty="0"/>
              <a:t>Text Preprocessing</a:t>
            </a:r>
            <a:r>
              <a:rPr lang="en-US" dirty="0"/>
              <a:t> – SNR ration before vs after Cleaning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C2A09-3681-ECAE-546E-B39884E0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932"/>
            <a:ext cx="6096000" cy="2984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FD722A-5BE0-253F-ED37-3982606D3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022" y="1680666"/>
            <a:ext cx="6096000" cy="2578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EB7E63-D7BE-5EFE-E355-DDF1A2211550}"/>
              </a:ext>
            </a:extLst>
          </p:cNvPr>
          <p:cNvSpPr txBox="1"/>
          <p:nvPr/>
        </p:nvSpPr>
        <p:spPr>
          <a:xfrm>
            <a:off x="190195" y="4667098"/>
            <a:ext cx="1172382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Transcripts are mostly labeled as "Low" or "Medium" clarity over time, with a slight shift toward more "Medium" values in later years.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Before 2020, the SNR ratio was more volatile and often dipped lower, indicating less clarity or noisier communication.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From around 2022 onward, SNR ratios consistently rise and stay in the “Medium” range, showing improved clarity in recent years.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After text cleaning, the overall trend remains the same, but the line is smoother, showing that noise reduction made the data clearer.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No transcript crosses the threshold for a “High” SNR ratio, meaning even the best communications were not extremely clear.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017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131" y="184730"/>
            <a:ext cx="11397080" cy="7449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5200" dirty="0"/>
              <a:t>Sentiment Analysis – Classical Approach</a:t>
            </a:r>
          </a:p>
        </p:txBody>
      </p:sp>
      <p:pic>
        <p:nvPicPr>
          <p:cNvPr id="11" name="Picture 10" descr="A close-up of words&#10;&#10;AI-generated content may be incorrect.">
            <a:extLst>
              <a:ext uri="{FF2B5EF4-FFF2-40B4-BE49-F238E27FC236}">
                <a16:creationId xmlns:a16="http://schemas.microsoft.com/office/drawing/2014/main" id="{398BB5F3-991B-280B-9FBC-F60FF3F1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395" y="4258717"/>
            <a:ext cx="3797536" cy="2363965"/>
          </a:xfrm>
          <a:prstGeom prst="rect">
            <a:avLst/>
          </a:prstGeom>
        </p:spPr>
      </p:pic>
      <p:pic>
        <p:nvPicPr>
          <p:cNvPr id="9" name="Picture 8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5BA8E1C0-AEBC-4688-E88D-E8238A152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00" y="4363149"/>
            <a:ext cx="3797536" cy="2259533"/>
          </a:xfrm>
          <a:prstGeom prst="rect">
            <a:avLst/>
          </a:prstGeom>
        </p:spPr>
      </p:pic>
      <p:pic>
        <p:nvPicPr>
          <p:cNvPr id="7" name="Picture 6" descr="A bar graph with a blue rectangle&#10;&#10;AI-generated content may be incorrect.">
            <a:extLst>
              <a:ext uri="{FF2B5EF4-FFF2-40B4-BE49-F238E27FC236}">
                <a16:creationId xmlns:a16="http://schemas.microsoft.com/office/drawing/2014/main" id="{7268A3FA-ED7A-315E-CF43-4613181A5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4657813"/>
            <a:ext cx="3797536" cy="1509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35877D-0603-A650-BCF4-21E7DB08EAFC}"/>
              </a:ext>
            </a:extLst>
          </p:cNvPr>
          <p:cNvSpPr txBox="1"/>
          <p:nvPr/>
        </p:nvSpPr>
        <p:spPr>
          <a:xfrm>
            <a:off x="614477" y="1163117"/>
            <a:ext cx="11133734" cy="29674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compound sentiment score distribution shows most values are very close to 1, meaning the tone of the transcripts is highly positive overall.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Stable but Slight Decline Over Years: The yearly average sentiment score stays close to 1, but we can see a very slight downward trend from 2016 to 2025, hinting at a slightly less positive tone in recent years.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Word clouds from 2015 to 2025 repeatedly highlight terms like “Federal Reserve,” “Committee,” “Inflation,” “Rate,” and “Labor Market”, showing stable communication focus.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Although the core terms remain, newer years like 2024–2025 introduce more emphasis on words like “Director,” “Division,” and “Staff,” suggesting potential shifts in operational focus or discussion style.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combination of sentiment trend and word cloud evolution helps track how the Fed’s tone and topics have subtly shifted over time while staying generally optimistic.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65C335-0D33-3ABA-E6E1-88CE402EC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607D8-7657-3246-55FD-C840868F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335" y="24646"/>
            <a:ext cx="9795637" cy="11048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dirty="0"/>
              <a:t>Sentiment Analysis – Modern Approach</a:t>
            </a:r>
          </a:p>
        </p:txBody>
      </p:sp>
      <p:pic>
        <p:nvPicPr>
          <p:cNvPr id="10" name="Picture 9" descr="A group of words in a collage&#10;&#10;AI-generated content may be incorrect.">
            <a:extLst>
              <a:ext uri="{FF2B5EF4-FFF2-40B4-BE49-F238E27FC236}">
                <a16:creationId xmlns:a16="http://schemas.microsoft.com/office/drawing/2014/main" id="{E4220A98-BC43-91DC-C9E7-36145D8F4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9" y="3917351"/>
            <a:ext cx="3797536" cy="2363965"/>
          </a:xfrm>
          <a:prstGeom prst="rect">
            <a:avLst/>
          </a:prstGeom>
        </p:spPr>
      </p:pic>
      <p:pic>
        <p:nvPicPr>
          <p:cNvPr id="4" name="Picture 3" descr="A graph showing the value of a stock market&#10;&#10;AI-generated content may be incorrect.">
            <a:extLst>
              <a:ext uri="{FF2B5EF4-FFF2-40B4-BE49-F238E27FC236}">
                <a16:creationId xmlns:a16="http://schemas.microsoft.com/office/drawing/2014/main" id="{5E5C456E-775A-B073-9C54-7BC027EB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35" y="4293684"/>
            <a:ext cx="3797536" cy="1889274"/>
          </a:xfrm>
          <a:prstGeom prst="rect">
            <a:avLst/>
          </a:prstGeom>
        </p:spPr>
      </p:pic>
      <p:pic>
        <p:nvPicPr>
          <p:cNvPr id="6" name="Picture 5" descr="A graph with red squares&#10;&#10;AI-generated content may be incorrect.">
            <a:extLst>
              <a:ext uri="{FF2B5EF4-FFF2-40B4-BE49-F238E27FC236}">
                <a16:creationId xmlns:a16="http://schemas.microsoft.com/office/drawing/2014/main" id="{DD4366F3-D8BE-ECEB-67CC-E8C5B685F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67" y="4293684"/>
            <a:ext cx="3797536" cy="17658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6A5356-63B6-3393-012D-D4FDFC27593B}"/>
              </a:ext>
            </a:extLst>
          </p:cNvPr>
          <p:cNvSpPr txBox="1"/>
          <p:nvPr/>
        </p:nvSpPr>
        <p:spPr>
          <a:xfrm>
            <a:off x="194100" y="1089524"/>
            <a:ext cx="118038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overall sentiment is negative: Most of the scores from </a:t>
            </a:r>
            <a:r>
              <a:rPr lang="en-US" sz="1400" dirty="0" err="1"/>
              <a:t>FinBERT</a:t>
            </a:r>
            <a:r>
              <a:rPr lang="en-US" sz="1400" dirty="0"/>
              <a:t> sentiment analysis are below zero, showing that the tone of Federal Reserve meeting transcripts is generally cautious or slightly pessimistic.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Certain economic terms appear every year: Words like inflation, rate, market, and Federal Reserve show up in every word cloud, proving that these are consistent focus areas for the committee.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Positive mood is rare and short-lived: Occasional small spikes into positive sentiment can be seen in some months, but they don’t last. The general mood always returns to neutral or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Recent years introduce complexity: In more recent years (2023–2025), new words like participants, expected, and risk suggest more complex economic discussions or uncertainty.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Most discussions are moderately negative: The histogram shows that most sentiment scores are in the -0.3 to -0.4 range—not extreme, but definitely more on the negative 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9802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1481</Words>
  <Application>Microsoft Office PowerPoint</Application>
  <PresentationFormat>Widescreen</PresentationFormat>
  <Paragraphs>106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(Body)</vt:lpstr>
      <vt:lpstr>Courier New</vt:lpstr>
      <vt:lpstr>Office Theme</vt:lpstr>
      <vt:lpstr>NLP Analysis of Federal Reserve Meeting Minutes and Economic Indicators</vt:lpstr>
      <vt:lpstr>Introduction</vt:lpstr>
      <vt:lpstr>Data Collection</vt:lpstr>
      <vt:lpstr>End-to-End Flow</vt:lpstr>
      <vt:lpstr>Exploratory Data Analysis</vt:lpstr>
      <vt:lpstr>Text Preprocessing</vt:lpstr>
      <vt:lpstr>Text Preprocessing – SNR ration before vs after Cleaning</vt:lpstr>
      <vt:lpstr>Sentiment Analysis – Classical Approach</vt:lpstr>
      <vt:lpstr>Sentiment Analysis – Modern Approach</vt:lpstr>
      <vt:lpstr>Topic Modeling</vt:lpstr>
      <vt:lpstr>Topic Modeling</vt:lpstr>
      <vt:lpstr>Economic Insights</vt:lpstr>
      <vt:lpstr>Conclusion &amp; 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Killari</dc:creator>
  <cp:keywords/>
  <dc:description>generated using python-pptx</dc:description>
  <cp:lastModifiedBy>Killariben K. Limbachiya</cp:lastModifiedBy>
  <cp:revision>10</cp:revision>
  <dcterms:created xsi:type="dcterms:W3CDTF">2013-01-27T09:14:16Z</dcterms:created>
  <dcterms:modified xsi:type="dcterms:W3CDTF">2025-07-08T00:23:40Z</dcterms:modified>
  <cp:category/>
</cp:coreProperties>
</file>